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embeddedFontLst>
    <p:embeddedFont>
      <p:font typeface="Lora"/>
      <p:regular r:id="rId15"/>
      <p:bold r:id="rId16"/>
      <p:italic r:id="rId17"/>
      <p:boldItalic r:id="rId18"/>
    </p:embeddedFont>
    <p:embeddedFont>
      <p:font typeface="Quattrocento Sans"/>
      <p:regular r:id="rId19"/>
      <p:bold r:id="rId20"/>
      <p:italic r:id="rId21"/>
      <p:boldItalic r:id="rId22"/>
    </p:embeddedFont>
    <p:embeddedFont>
      <p:font typeface="Roboto Light"/>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7" roundtripDataSignature="AMtx7mh44qWEXj6ivhn7lcflGmip0iHG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bold.fntdata"/><Relationship Id="rId22" Type="http://schemas.openxmlformats.org/officeDocument/2006/relationships/font" Target="fonts/QuattrocentoSans-boldItalic.fntdata"/><Relationship Id="rId21" Type="http://schemas.openxmlformats.org/officeDocument/2006/relationships/font" Target="fonts/QuattrocentoSans-italic.fntdata"/><Relationship Id="rId24" Type="http://schemas.openxmlformats.org/officeDocument/2006/relationships/font" Target="fonts/RobotoLight-bold.fntdata"/><Relationship Id="rId23" Type="http://schemas.openxmlformats.org/officeDocument/2006/relationships/font" Target="fonts/RobotoLigh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boldItalic.fntdata"/><Relationship Id="rId25" Type="http://schemas.openxmlformats.org/officeDocument/2006/relationships/font" Target="fonts/RobotoLight-italic.fntdata"/><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Lora-regular.fntdata"/><Relationship Id="rId14" Type="http://schemas.openxmlformats.org/officeDocument/2006/relationships/slide" Target="slides/slide9.xml"/><Relationship Id="rId17" Type="http://schemas.openxmlformats.org/officeDocument/2006/relationships/font" Target="fonts/Lora-italic.fntdata"/><Relationship Id="rId16" Type="http://schemas.openxmlformats.org/officeDocument/2006/relationships/font" Target="fonts/Lora-bold.fntdata"/><Relationship Id="rId19" Type="http://schemas.openxmlformats.org/officeDocument/2006/relationships/font" Target="fonts/QuattrocentoSans-regular.fntdata"/><Relationship Id="rId18" Type="http://schemas.openxmlformats.org/officeDocument/2006/relationships/font" Target="fonts/Lora-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1"/>
          <p:cNvSpPr/>
          <p:nvPr>
            <p:ph idx="2" type="pic"/>
          </p:nvPr>
        </p:nvSpPr>
        <p:spPr>
          <a:xfrm>
            <a:off x="5183188" y="987425"/>
            <a:ext cx="6172200" cy="4873625"/>
          </a:xfrm>
          <a:prstGeom prst="rect">
            <a:avLst/>
          </a:prstGeom>
          <a:noFill/>
          <a:ln>
            <a:noFill/>
          </a:ln>
        </p:spPr>
      </p:sp>
      <p:sp>
        <p:nvSpPr>
          <p:cNvPr id="88" name="Google Shape;88;p2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2"/>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4"/>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6"/>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7"/>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7"/>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8"/>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8"/>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8"/>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8"/>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8"/>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1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4 Chapter 3</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Speeding up VBA</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7" y="681039"/>
            <a:ext cx="99723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Screen Updating</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838200" y="1518154"/>
            <a:ext cx="9972367" cy="6017032"/>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As cool as it looks watching your VBA macro manipulate the screen, you can help your Macro run faster if you turn off (disable) ScreenUpdating.</a:t>
            </a:r>
            <a:endParaRPr/>
          </a:p>
          <a:p>
            <a:pPr indent="-285750" lvl="0" marL="298450" marR="5080" rtl="0" algn="just">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disable ScreenUpdating, at the beginning of your code put this line:</a:t>
            </a:r>
            <a:endParaRPr/>
          </a:p>
          <a:p>
            <a:pPr indent="0" lvl="0" marL="12700" marR="5080" rtl="0" algn="just">
              <a:spcBef>
                <a:spcPts val="1200"/>
              </a:spcBef>
              <a:spcAft>
                <a:spcPts val="0"/>
              </a:spcAft>
              <a:buNone/>
            </a:pPr>
            <a:r>
              <a:rPr b="1" i="1" lang="en-US" sz="2000">
                <a:solidFill>
                  <a:schemeClr val="dk1"/>
                </a:solidFill>
                <a:latin typeface="Quattrocento Sans"/>
                <a:ea typeface="Quattrocento Sans"/>
                <a:cs typeface="Quattrocento Sans"/>
                <a:sym typeface="Quattrocento Sans"/>
              </a:rPr>
              <a:t>	Application.ScreenUpdating = False</a:t>
            </a:r>
            <a:endParaRPr/>
          </a:p>
          <a:p>
            <a:pPr indent="-342900" lvl="0" marL="355600" marR="5080" rtl="0" algn="just">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re-enable ScreenUpdating, At the end of your code put this line:</a:t>
            </a:r>
            <a:endParaRPr/>
          </a:p>
          <a:p>
            <a:pPr indent="0" lvl="0" marL="12700" marR="5080" rtl="0" algn="just">
              <a:spcBef>
                <a:spcPts val="1200"/>
              </a:spcBef>
              <a:spcAft>
                <a:spcPts val="0"/>
              </a:spcAft>
              <a:buNone/>
            </a:pPr>
            <a:r>
              <a:rPr b="1" i="1" lang="en-US" sz="2000">
                <a:solidFill>
                  <a:schemeClr val="dk1"/>
                </a:solidFill>
                <a:latin typeface="Quattrocento Sans"/>
                <a:ea typeface="Quattrocento Sans"/>
                <a:cs typeface="Quattrocento Sans"/>
                <a:sym typeface="Quattrocento Sans"/>
              </a:rPr>
              <a:t>	Application.ScreenUpdating = True</a:t>
            </a:r>
            <a:endParaRPr/>
          </a:p>
          <a:p>
            <a:pPr indent="-342900" lvl="0" marL="355600" marR="5080" rtl="0" algn="just">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Disabling ScreenUpdating will make your VBA code run MUCH faster, but it will also make your work appear more professional. End-users typically don’t want to see the behind the scenes actions of your procedures </a:t>
            </a:r>
            <a:endParaRPr/>
          </a:p>
          <a:p>
            <a:pPr indent="0" lvl="0" marL="12700" marR="5080" rtl="0" algn="just">
              <a:lnSpc>
                <a:spcPct val="150000"/>
              </a:lnSpc>
              <a:spcBef>
                <a:spcPts val="1830"/>
              </a:spcBef>
              <a:spcAft>
                <a:spcPts val="0"/>
              </a:spcAft>
              <a:buNone/>
            </a:pPr>
            <a:r>
              <a:t/>
            </a:r>
            <a:endParaRPr i="1" sz="2000">
              <a:solidFill>
                <a:schemeClr val="dk1"/>
              </a:solidFill>
              <a:latin typeface="Quattrocento Sans"/>
              <a:ea typeface="Quattrocento Sans"/>
              <a:cs typeface="Quattrocento Sans"/>
              <a:sym typeface="Quattrocento Sans"/>
            </a:endParaRPr>
          </a:p>
          <a:p>
            <a:pPr indent="0" lvl="0" marL="12700" marR="5080" rtl="0" algn="just">
              <a:lnSpc>
                <a:spcPct val="150000"/>
              </a:lnSpc>
              <a:spcBef>
                <a:spcPts val="1830"/>
              </a:spcBef>
              <a:spcAft>
                <a:spcPts val="0"/>
              </a:spcAft>
              <a:buNone/>
            </a:pPr>
            <a:r>
              <a:t/>
            </a:r>
            <a:endParaRPr i="1" sz="2000">
              <a:solidFill>
                <a:schemeClr val="dk1"/>
              </a:solidFill>
              <a:latin typeface="Quattrocento Sans"/>
              <a:ea typeface="Quattrocento Sans"/>
              <a:cs typeface="Quattrocento Sans"/>
              <a:sym typeface="Quattrocento Sans"/>
            </a:endParaRPr>
          </a:p>
          <a:p>
            <a:pPr indent="-158750" lvl="0" marL="298450" marR="5080" rtl="0" algn="just">
              <a:lnSpc>
                <a:spcPct val="150000"/>
              </a:lnSpc>
              <a:spcBef>
                <a:spcPts val="183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ScreenUpdating Example</a:t>
            </a:r>
            <a:endParaRPr b="1" i="1" sz="4400">
              <a:latin typeface="Quattrocento Sans"/>
              <a:ea typeface="Quattrocento Sans"/>
              <a:cs typeface="Quattrocento Sans"/>
              <a:sym typeface="Quattrocento Sans"/>
            </a:endParaRPr>
          </a:p>
        </p:txBody>
      </p:sp>
      <p:sp>
        <p:nvSpPr>
          <p:cNvPr id="127" name="Google Shape;127;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nvSpPr>
        <p:spPr>
          <a:xfrm>
            <a:off x="776750" y="1681316"/>
            <a:ext cx="9763432" cy="496674"/>
          </a:xfrm>
          <a:prstGeom prst="rect">
            <a:avLst/>
          </a:prstGeom>
          <a:noFill/>
          <a:ln>
            <a:noFill/>
          </a:ln>
        </p:spPr>
        <p:txBody>
          <a:bodyPr anchorCtr="0" anchor="t" bIns="45700" lIns="91425" spcFirstLastPara="1" rIns="91425" wrap="square" tIns="45700">
            <a:spAutoFit/>
          </a:bodyPr>
          <a:lstStyle/>
          <a:p>
            <a:pPr indent="-123190" lvl="0" marL="262255" marR="0" rtl="0" algn="just">
              <a:lnSpc>
                <a:spcPct val="150000"/>
              </a:lnSpc>
              <a:spcBef>
                <a:spcPts val="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pic>
        <p:nvPicPr>
          <p:cNvPr id="130" name="Google Shape;130;p3"/>
          <p:cNvPicPr preferRelativeResize="0"/>
          <p:nvPr/>
        </p:nvPicPr>
        <p:blipFill rotWithShape="1">
          <a:blip r:embed="rId3">
            <a:alphaModFix/>
          </a:blip>
          <a:srcRect b="0" l="0" r="0" t="0"/>
          <a:stretch/>
        </p:blipFill>
        <p:spPr>
          <a:xfrm>
            <a:off x="2330245" y="1651480"/>
            <a:ext cx="6799007" cy="4330955"/>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Turn Automatic Calculations Off (or On)</a:t>
            </a:r>
            <a:endParaRPr b="1" i="1" sz="4400">
              <a:latin typeface="Quattrocento Sans"/>
              <a:ea typeface="Quattrocento Sans"/>
              <a:cs typeface="Quattrocento Sans"/>
              <a:sym typeface="Quattrocento Sans"/>
            </a:endParaRPr>
          </a:p>
        </p:txBody>
      </p:sp>
      <p:sp>
        <p:nvSpPr>
          <p:cNvPr id="137" name="Google Shape;137;p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342900" lvl="0" marL="355600" rtl="0" algn="l">
              <a:lnSpc>
                <a:spcPct val="150000"/>
              </a:lnSpc>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Whenever you update a cell value, Excel goes through a process to recalculate the workbook. When working directly within Excel you want this to happen 99.9% of the time. However, this can really slow down your VBA code. It’s a good practice to set your calculations to manual at the beginning of macros and restore calculations at the end of macros. If you need to recalculate the workbook you can manually tell Excel to calculate.</a:t>
            </a:r>
            <a:endParaRPr/>
          </a:p>
          <a:p>
            <a:pPr indent="-342900" lvl="0" marL="355600" rtl="0" algn="l">
              <a:lnSpc>
                <a:spcPct val="150000"/>
              </a:lnSpc>
              <a:spcBef>
                <a:spcPts val="6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You can turn off automatic calculation with a macro by setting it to xlmanual. Use the following piece of VBA code:</a:t>
            </a:r>
            <a:r>
              <a:rPr b="1" i="1" lang="en-US" sz="1800">
                <a:solidFill>
                  <a:schemeClr val="dk1"/>
                </a:solidFill>
                <a:latin typeface="Quattrocento Sans"/>
                <a:ea typeface="Quattrocento Sans"/>
                <a:cs typeface="Quattrocento Sans"/>
                <a:sym typeface="Quattrocento Sans"/>
              </a:rPr>
              <a:t> </a:t>
            </a:r>
            <a:endParaRPr b="1" i="1" sz="1800">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chemeClr val="dk1"/>
              </a:buClr>
              <a:buSzPts val="1800"/>
              <a:buNone/>
            </a:pPr>
            <a:r>
              <a:rPr b="1" i="1" lang="en-US" sz="1800">
                <a:solidFill>
                  <a:schemeClr val="dk1"/>
                </a:solidFill>
                <a:latin typeface="Quattrocento Sans"/>
                <a:ea typeface="Quattrocento Sans"/>
                <a:cs typeface="Quattrocento Sans"/>
                <a:sym typeface="Quattrocento Sans"/>
              </a:rPr>
              <a:t>	Application.Calculation = xlManual</a:t>
            </a:r>
            <a:endParaRPr b="1" i="1" sz="18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To turn back on automatic calculation with the setting xlAutomatic: </a:t>
            </a:r>
            <a:endParaRPr i="1" sz="1800">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chemeClr val="dk1"/>
              </a:buClr>
              <a:buSzPts val="1800"/>
              <a:buNone/>
            </a:pPr>
            <a:r>
              <a:rPr b="1" i="1" lang="en-US" sz="1800">
                <a:solidFill>
                  <a:schemeClr val="dk1"/>
                </a:solidFill>
                <a:latin typeface="Quattrocento Sans"/>
                <a:ea typeface="Quattrocento Sans"/>
                <a:cs typeface="Quattrocento Sans"/>
                <a:sym typeface="Quattrocento Sans"/>
              </a:rPr>
              <a:t>	Application.Calculation = xlAutomatic</a:t>
            </a:r>
            <a:endParaRPr b="1" i="1" sz="1800">
              <a:solidFill>
                <a:schemeClr val="dk1"/>
              </a:solidFill>
              <a:latin typeface="Quattrocento Sans"/>
              <a:ea typeface="Quattrocento Sans"/>
              <a:cs typeface="Quattrocento Sans"/>
              <a:sym typeface="Quattrocento Sans"/>
            </a:endParaRPr>
          </a:p>
          <a:p>
            <a:pPr indent="-228600" lvl="0" marL="355600" rtl="0" algn="l">
              <a:lnSpc>
                <a:spcPct val="100000"/>
              </a:lnSpc>
              <a:spcBef>
                <a:spcPts val="600"/>
              </a:spcBef>
              <a:spcAft>
                <a:spcPts val="0"/>
              </a:spcAft>
              <a:buClr>
                <a:srgbClr val="595959"/>
              </a:buClr>
              <a:buSzPts val="1800"/>
              <a:buFont typeface="Noto Sans Symbols"/>
              <a:buNone/>
            </a:pPr>
            <a:r>
              <a:t/>
            </a:r>
            <a:endParaRPr i="1" sz="1800">
              <a:solidFill>
                <a:schemeClr val="dk1"/>
              </a:solidFill>
              <a:latin typeface="Quattrocento Sans"/>
              <a:ea typeface="Quattrocento Sans"/>
              <a:cs typeface="Quattrocento Sans"/>
              <a:sym typeface="Quattrocento Sans"/>
            </a:endParaRPr>
          </a:p>
        </p:txBody>
      </p:sp>
      <p:sp>
        <p:nvSpPr>
          <p:cNvPr descr="Image result for vectors" id="138" name="Google Shape;138;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4" name="Google Shape;144;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Status Bar</a:t>
            </a:r>
            <a:endParaRPr b="1" i="1" sz="4400">
              <a:latin typeface="Quattrocento Sans"/>
              <a:ea typeface="Quattrocento Sans"/>
              <a:cs typeface="Quattrocento Sans"/>
              <a:sym typeface="Quattrocento Sans"/>
            </a:endParaRPr>
          </a:p>
        </p:txBody>
      </p:sp>
      <p:sp>
        <p:nvSpPr>
          <p:cNvPr id="145" name="Google Shape;145;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6" name="Google Shape;146;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5"/>
          <p:cNvSpPr txBox="1"/>
          <p:nvPr/>
        </p:nvSpPr>
        <p:spPr>
          <a:xfrm>
            <a:off x="763229" y="1652647"/>
            <a:ext cx="5091881" cy="5113323"/>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At the bottom-left corner of Excel, you’ll find a Status Bar:</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Excel uses this status bar to communicate messages to you. However the StatusBar Property can also be adjusted using VBA, allowing you to display your own messages.</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update the status bar with your own custom message in Excel while a macro is running, using the StatusBar property.</a:t>
            </a:r>
            <a:endParaRPr i="1" sz="2000">
              <a:solidFill>
                <a:schemeClr val="dk1"/>
              </a:solidFill>
              <a:latin typeface="Quattrocento Sans"/>
              <a:ea typeface="Quattrocento Sans"/>
              <a:cs typeface="Quattrocento Sans"/>
              <a:sym typeface="Quattrocento Sans"/>
            </a:endParaRPr>
          </a:p>
        </p:txBody>
      </p:sp>
      <p:pic>
        <p:nvPicPr>
          <p:cNvPr id="148" name="Google Shape;148;p5"/>
          <p:cNvPicPr preferRelativeResize="0"/>
          <p:nvPr/>
        </p:nvPicPr>
        <p:blipFill rotWithShape="1">
          <a:blip r:embed="rId3">
            <a:alphaModFix/>
          </a:blip>
          <a:srcRect b="0" l="0" r="0" t="0"/>
          <a:stretch/>
        </p:blipFill>
        <p:spPr>
          <a:xfrm>
            <a:off x="6565615" y="2583406"/>
            <a:ext cx="4404727" cy="1516646"/>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4" name="Google Shape;154;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Status Bar</a:t>
            </a:r>
            <a:endParaRPr b="1" i="1" sz="4400">
              <a:latin typeface="Quattrocento Sans"/>
              <a:ea typeface="Quattrocento Sans"/>
              <a:cs typeface="Quattrocento Sans"/>
              <a:sym typeface="Quattrocento Sans"/>
            </a:endParaRPr>
          </a:p>
        </p:txBody>
      </p:sp>
      <p:sp>
        <p:nvSpPr>
          <p:cNvPr id="155" name="Google Shape;155;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6" name="Google Shape;156;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6"/>
          <p:cNvSpPr txBox="1"/>
          <p:nvPr/>
        </p:nvSpPr>
        <p:spPr>
          <a:xfrm>
            <a:off x="773800" y="1467288"/>
            <a:ext cx="10580000" cy="5324535"/>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Place this code in a macro whenever you want to update the user with a custom status bar message: </a:t>
            </a:r>
            <a:r>
              <a:rPr b="1" i="1" lang="en-US" sz="2000">
                <a:solidFill>
                  <a:schemeClr val="dk1"/>
                </a:solidFill>
                <a:latin typeface="Quattrocento Sans"/>
                <a:ea typeface="Quattrocento Sans"/>
                <a:cs typeface="Quattrocento Sans"/>
                <a:sym typeface="Quattrocento Sans"/>
              </a:rPr>
              <a:t>Application.StatusBar = "I'm working Now!!!“</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And at the end of your macro place this code to clear the status bar and return control back to Excel: </a:t>
            </a:r>
            <a:r>
              <a:rPr b="1" i="1" lang="en-US" sz="2000">
                <a:solidFill>
                  <a:schemeClr val="dk1"/>
                </a:solidFill>
                <a:latin typeface="Quattrocento Sans"/>
                <a:ea typeface="Quattrocento Sans"/>
                <a:cs typeface="Quattrocento Sans"/>
                <a:sym typeface="Quattrocento Sans"/>
              </a:rPr>
              <a:t>Application.StatusBar = FALSE</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Instead of displaying a message while your procedure runs, you can disable the Status Bar.  This will increase the speed of your VBA code as Excel can skip processing what Status Bar message to display.</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disable Status Bar updating while your code is running set the DisplayStatusBar property to false: </a:t>
            </a:r>
            <a:r>
              <a:rPr b="1" i="1" lang="en-US" sz="2000">
                <a:solidFill>
                  <a:schemeClr val="dk1"/>
                </a:solidFill>
                <a:latin typeface="Quattrocento Sans"/>
                <a:ea typeface="Quattrocento Sans"/>
                <a:cs typeface="Quattrocento Sans"/>
                <a:sym typeface="Quattrocento Sans"/>
              </a:rPr>
              <a:t>Application.DisplayStatusBar = False</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At the end of your code, restore Status Bar updating: </a:t>
            </a:r>
            <a:r>
              <a:rPr b="1" i="1" lang="en-US" sz="2000">
                <a:solidFill>
                  <a:schemeClr val="dk1"/>
                </a:solidFill>
                <a:latin typeface="Quattrocento Sans"/>
                <a:ea typeface="Quattrocento Sans"/>
                <a:cs typeface="Quattrocento Sans"/>
                <a:sym typeface="Quattrocento Sans"/>
              </a:rPr>
              <a:t>Application.DisplayStatusBar = True</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620"/>
              </a:spcBef>
              <a:spcAft>
                <a:spcPts val="0"/>
              </a:spcAft>
              <a:buNone/>
            </a:pPr>
            <a:r>
              <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620"/>
              </a:spcBef>
              <a:spcAft>
                <a:spcPts val="0"/>
              </a:spcAft>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3" name="Google Shape;163;p7"/>
          <p:cNvSpPr txBox="1"/>
          <p:nvPr>
            <p:ph type="title"/>
          </p:nvPr>
        </p:nvSpPr>
        <p:spPr>
          <a:xfrm flipH="1">
            <a:off x="835250" y="681038"/>
            <a:ext cx="968034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Enable Events</a:t>
            </a:r>
            <a:endParaRPr b="1" i="1" sz="4400">
              <a:latin typeface="Quattrocento Sans"/>
              <a:ea typeface="Quattrocento Sans"/>
              <a:cs typeface="Quattrocento Sans"/>
              <a:sym typeface="Quattrocento Sans"/>
            </a:endParaRPr>
          </a:p>
        </p:txBody>
      </p:sp>
      <p:sp>
        <p:nvSpPr>
          <p:cNvPr descr="Image result for vectors" id="164" name="Google Shape;164;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6" name="Google Shape;166;p7"/>
          <p:cNvSpPr txBox="1"/>
          <p:nvPr/>
        </p:nvSpPr>
        <p:spPr>
          <a:xfrm>
            <a:off x="773800" y="1682145"/>
            <a:ext cx="10267334" cy="3990836"/>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Application.EnableEvents is a property in Excel VBA where you can specify whether you want events to take place when the VBA code is running or not.</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An event is usually attached to an object. VBA Events could include things such as activating a worksheet or saving a workbook or double-clicking on a cell.</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Now, these events are useful, but sometimes you may not want them to work.</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For example, if you’re running a code that will activate and loop through all the open worksheets one by one, you may not want to execute the event code (in case you have it) when each sheet is activated.</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 such cases, you can set the Application.EnableEvents property to false, making sure the events are turned off when the code is running.</a:t>
            </a:r>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2" name="Google Shape;172;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Enable Events Example</a:t>
            </a:r>
            <a:endParaRPr b="1" i="1" sz="4400">
              <a:latin typeface="Quattrocento Sans"/>
              <a:ea typeface="Quattrocento Sans"/>
              <a:cs typeface="Quattrocento Sans"/>
              <a:sym typeface="Quattrocento Sans"/>
            </a:endParaRPr>
          </a:p>
        </p:txBody>
      </p:sp>
      <p:sp>
        <p:nvSpPr>
          <p:cNvPr id="173" name="Google Shape;173;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74" name="Google Shape;174;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8"/>
          <p:cNvSpPr txBox="1"/>
          <p:nvPr/>
        </p:nvSpPr>
        <p:spPr>
          <a:xfrm>
            <a:off x="838201" y="1732007"/>
            <a:ext cx="10385076" cy="1489639"/>
          </a:xfrm>
          <a:prstGeom prst="rect">
            <a:avLst/>
          </a:prstGeom>
          <a:noFill/>
          <a:ln>
            <a:noFill/>
          </a:ln>
        </p:spPr>
        <p:txBody>
          <a:bodyPr anchorCtr="0" anchor="t" bIns="45700" lIns="91425" spcFirstLastPara="1" rIns="91425" wrap="square" tIns="45700">
            <a:spAutoFit/>
          </a:bodyPr>
          <a:lstStyle/>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Below is a code where the main code is flanked by the Application.EnableEvents property.</a:t>
            </a:r>
            <a:endParaRPr/>
          </a:p>
          <a:p>
            <a:pPr indent="-342900" lvl="0" marL="354965" marR="7620" rtl="0" algn="l">
              <a:lnSpc>
                <a:spcPct val="101499"/>
              </a:lnSpc>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When you run this code, in case there are any events associated with the workbook getting saved, it will not be run. And since you have set the property back to TRUE in the last line, this will not impact other macros in your workbook.</a:t>
            </a:r>
            <a:endParaRPr i="1" sz="2000">
              <a:solidFill>
                <a:schemeClr val="dk1"/>
              </a:solidFill>
              <a:latin typeface="Quattrocento Sans"/>
              <a:ea typeface="Quattrocento Sans"/>
              <a:cs typeface="Quattrocento Sans"/>
              <a:sym typeface="Quattrocento Sans"/>
            </a:endParaRPr>
          </a:p>
        </p:txBody>
      </p:sp>
      <p:pic>
        <p:nvPicPr>
          <p:cNvPr id="176" name="Google Shape;176;p8"/>
          <p:cNvPicPr preferRelativeResize="0"/>
          <p:nvPr/>
        </p:nvPicPr>
        <p:blipFill rotWithShape="1">
          <a:blip r:embed="rId3">
            <a:alphaModFix/>
          </a:blip>
          <a:srcRect b="0" l="0" r="0" t="0"/>
          <a:stretch/>
        </p:blipFill>
        <p:spPr>
          <a:xfrm>
            <a:off x="3108961" y="3531440"/>
            <a:ext cx="5268374" cy="1922764"/>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2" name="Google Shape;182;p9"/>
          <p:cNvSpPr txBox="1"/>
          <p:nvPr>
            <p:ph type="title"/>
          </p:nvPr>
        </p:nvSpPr>
        <p:spPr>
          <a:xfrm flipH="1">
            <a:off x="838193" y="681039"/>
            <a:ext cx="9010656" cy="62780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Speed Up VBA Code</a:t>
            </a:r>
            <a:endParaRPr b="1" i="1" sz="4400">
              <a:latin typeface="Quattrocento Sans"/>
              <a:ea typeface="Quattrocento Sans"/>
              <a:cs typeface="Quattrocento Sans"/>
              <a:sym typeface="Quattrocento Sans"/>
            </a:endParaRPr>
          </a:p>
        </p:txBody>
      </p:sp>
      <p:sp>
        <p:nvSpPr>
          <p:cNvPr descr="Image result for vectors" id="183" name="Google Shape;183;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85" name="Google Shape;185;p9"/>
          <p:cNvSpPr txBox="1"/>
          <p:nvPr/>
        </p:nvSpPr>
        <p:spPr>
          <a:xfrm>
            <a:off x="838193" y="1534079"/>
            <a:ext cx="9647910" cy="461665"/>
          </a:xfrm>
          <a:prstGeom prst="rect">
            <a:avLst/>
          </a:prstGeom>
          <a:noFill/>
          <a:ln>
            <a:noFill/>
          </a:ln>
        </p:spPr>
        <p:txBody>
          <a:bodyPr anchorCtr="0" anchor="t" bIns="45700" lIns="91425" spcFirstLastPara="1" rIns="91425" wrap="square" tIns="45700">
            <a:spAutoFit/>
          </a:bodyPr>
          <a:lstStyle/>
          <a:p>
            <a:pPr indent="-287019" lvl="0" marL="299085" marR="0" rtl="0" algn="l">
              <a:lnSpc>
                <a:spcPct val="100000"/>
              </a:lnSpc>
              <a:spcBef>
                <a:spcPts val="0"/>
              </a:spcBef>
              <a:spcAft>
                <a:spcPts val="0"/>
              </a:spcAft>
              <a:buClr>
                <a:schemeClr val="dk1"/>
              </a:buClr>
              <a:buSzPts val="2400"/>
              <a:buFont typeface="Noto Sans Symbols"/>
              <a:buChar char="⮚"/>
            </a:pPr>
            <a:r>
              <a:rPr i="1" lang="en-US" sz="2400">
                <a:solidFill>
                  <a:schemeClr val="dk1"/>
                </a:solidFill>
                <a:latin typeface="Quattrocento Sans"/>
                <a:ea typeface="Quattrocento Sans"/>
                <a:cs typeface="Quattrocento Sans"/>
                <a:sym typeface="Quattrocento Sans"/>
              </a:rPr>
              <a:t>For optimal processing speed try using this code:</a:t>
            </a:r>
            <a:endParaRPr i="1" sz="2400">
              <a:solidFill>
                <a:schemeClr val="dk1"/>
              </a:solidFill>
              <a:latin typeface="Quattrocento Sans"/>
              <a:ea typeface="Quattrocento Sans"/>
              <a:cs typeface="Quattrocento Sans"/>
              <a:sym typeface="Quattrocento Sans"/>
            </a:endParaRPr>
          </a:p>
        </p:txBody>
      </p:sp>
      <p:pic>
        <p:nvPicPr>
          <p:cNvPr id="186" name="Google Shape;186;p9"/>
          <p:cNvPicPr preferRelativeResize="0"/>
          <p:nvPr/>
        </p:nvPicPr>
        <p:blipFill rotWithShape="1">
          <a:blip r:embed="rId3">
            <a:alphaModFix/>
          </a:blip>
          <a:srcRect b="0" l="0" r="0" t="0"/>
          <a:stretch/>
        </p:blipFill>
        <p:spPr>
          <a:xfrm>
            <a:off x="2669459" y="1995744"/>
            <a:ext cx="6297560" cy="4508295"/>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